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7"/>
  </p:notesMasterIdLst>
  <p:sldIdLst>
    <p:sldId id="256" r:id="rId2"/>
    <p:sldId id="257" r:id="rId3"/>
    <p:sldId id="348" r:id="rId4"/>
    <p:sldId id="351" r:id="rId5"/>
    <p:sldId id="335" r:id="rId6"/>
    <p:sldId id="312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53" r:id="rId17"/>
    <p:sldId id="325" r:id="rId18"/>
    <p:sldId id="354" r:id="rId19"/>
    <p:sldId id="355" r:id="rId20"/>
    <p:sldId id="326" r:id="rId21"/>
    <p:sldId id="327" r:id="rId22"/>
    <p:sldId id="350" r:id="rId23"/>
    <p:sldId id="339" r:id="rId24"/>
    <p:sldId id="340" r:id="rId25"/>
    <p:sldId id="356" r:id="rId26"/>
    <p:sldId id="358" r:id="rId27"/>
    <p:sldId id="359" r:id="rId28"/>
    <p:sldId id="341" r:id="rId29"/>
    <p:sldId id="342" r:id="rId30"/>
    <p:sldId id="343" r:id="rId31"/>
    <p:sldId id="345" r:id="rId32"/>
    <p:sldId id="344" r:id="rId33"/>
    <p:sldId id="338" r:id="rId34"/>
    <p:sldId id="346" r:id="rId35"/>
    <p:sldId id="360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2"/>
    <p:restoredTop sz="72973"/>
  </p:normalViewPr>
  <p:slideViewPr>
    <p:cSldViewPr snapToGrid="0">
      <p:cViewPr varScale="1">
        <p:scale>
          <a:sx n="77" d="100"/>
          <a:sy n="77" d="100"/>
        </p:scale>
        <p:origin x="18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9/22/23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202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simplify things way down. Imagine our computer has just a single wire in it. If we’re going to try to represent information by running electricity through this wire, we’ve got two possible states: off and on. That’s not a whole lot to work with, but it’s enough to represent False and True, 0 and 1, No and Yes… or any other pair of values. Because we can represent exactly two things, this is called a “binary” system. The on/off state of a single wire is called a ”bit”, and it’s the smallest piece of information a computer can store.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21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32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00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57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say a good month is a month were more than half of the days are sunny </a:t>
            </a:r>
          </a:p>
          <a:p>
            <a:r>
              <a:rPr lang="en-US" dirty="0"/>
              <a:t>ask the user for number of sunny days and print the result </a:t>
            </a:r>
          </a:p>
          <a:p>
            <a:endParaRPr lang="en-US" dirty="0"/>
          </a:p>
          <a:p>
            <a:r>
              <a:rPr lang="en-US" dirty="0"/>
              <a:t>Let’s say I picked a number between 1 and 10 and you win if you guess any number except the number I picked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35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331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9/22/23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eorge_Boole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Does My Computer Do That? Intro to Coding with Python– Conditionals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Booleans</a:t>
            </a:r>
            <a:r>
              <a:rPr lang="en-US" dirty="0"/>
              <a:t> to the rescue!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4301" y="783628"/>
            <a:ext cx="7054324" cy="5290743"/>
          </a:xfrm>
        </p:spPr>
      </p:pic>
    </p:spTree>
    <p:extLst>
      <p:ext uri="{BB962C8B-B14F-4D97-AF65-F5344CB8AC3E}">
        <p14:creationId xmlns:p14="http://schemas.microsoft.com/office/powerpoint/2010/main" val="4107843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one </a:t>
            </a:r>
            <a:r>
              <a:rPr lang="en-US" b="1" dirty="0"/>
              <a:t>problem</a:t>
            </a:r>
            <a:r>
              <a:rPr lang="en-US" dirty="0"/>
              <a:t>: how do we write it?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6200" y="486270"/>
            <a:ext cx="7784440" cy="5838330"/>
          </a:xfrm>
        </p:spPr>
      </p:pic>
    </p:spTree>
    <p:extLst>
      <p:ext uri="{BB962C8B-B14F-4D97-AF65-F5344CB8AC3E}">
        <p14:creationId xmlns:p14="http://schemas.microsoft.com/office/powerpoint/2010/main" val="3227522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only type </a:t>
            </a:r>
            <a:r>
              <a:rPr lang="en-US" b="1" dirty="0"/>
              <a:t>one line</a:t>
            </a:r>
            <a:r>
              <a:rPr lang="en-US" dirty="0"/>
              <a:t> at a time...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2999" y="584200"/>
            <a:ext cx="7890933" cy="5918200"/>
          </a:xfrm>
        </p:spPr>
      </p:pic>
    </p:spTree>
    <p:extLst>
      <p:ext uri="{BB962C8B-B14F-4D97-AF65-F5344CB8AC3E}">
        <p14:creationId xmlns:p14="http://schemas.microsoft.com/office/powerpoint/2010/main" val="122696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</a:t>
            </a:r>
            <a:r>
              <a:rPr lang="en-US" b="1" dirty="0"/>
              <a:t>want</a:t>
            </a:r>
            <a:r>
              <a:rPr lang="en-US" dirty="0"/>
              <a:t> to say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4907" y="520700"/>
            <a:ext cx="8161866" cy="6121400"/>
          </a:xfrm>
        </p:spPr>
      </p:pic>
    </p:spTree>
    <p:extLst>
      <p:ext uri="{BB962C8B-B14F-4D97-AF65-F5344CB8AC3E}">
        <p14:creationId xmlns:p14="http://schemas.microsoft.com/office/powerpoint/2010/main" val="4287561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to </a:t>
            </a:r>
            <a:r>
              <a:rPr lang="en-US" b="1" dirty="0"/>
              <a:t>work with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3000" y="500310"/>
            <a:ext cx="7809840" cy="5857380"/>
          </a:xfrm>
        </p:spPr>
      </p:pic>
    </p:spTree>
    <p:extLst>
      <p:ext uri="{BB962C8B-B14F-4D97-AF65-F5344CB8AC3E}">
        <p14:creationId xmlns:p14="http://schemas.microsoft.com/office/powerpoint/2010/main" val="3172584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66B4E-97AD-0B42-9657-E682FD746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176081" cy="4601183"/>
          </a:xfrm>
        </p:spPr>
        <p:txBody>
          <a:bodyPr/>
          <a:lstStyle/>
          <a:p>
            <a:r>
              <a:rPr lang="en-US" dirty="0"/>
              <a:t>Real life examples (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pseudocode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9D5BC-49C7-C849-B4BA-BA37185F1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if</a:t>
            </a:r>
            <a:r>
              <a:rPr lang="en-US" dirty="0">
                <a:latin typeface="Courier" pitchFamily="2" charset="0"/>
              </a:rPr>
              <a:t> (today is a weekday):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go to class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else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(today is a weekend)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sleep in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311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66B4E-97AD-0B42-9657-E682FD746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176081" cy="4601183"/>
          </a:xfrm>
        </p:spPr>
        <p:txBody>
          <a:bodyPr/>
          <a:lstStyle/>
          <a:p>
            <a:r>
              <a:rPr lang="en-US" dirty="0"/>
              <a:t>Real life examples (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pseudocode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9D5BC-49C7-C849-B4BA-BA37185F1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if</a:t>
            </a:r>
            <a:r>
              <a:rPr lang="en-US" dirty="0">
                <a:latin typeface="Courier" pitchFamily="2" charset="0"/>
              </a:rPr>
              <a:t> (today is a weekday):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go to class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else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(today is a weekend)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sleep in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if</a:t>
            </a:r>
            <a:r>
              <a:rPr lang="en-US" dirty="0">
                <a:latin typeface="Courier" pitchFamily="2" charset="0"/>
              </a:rPr>
              <a:t> (food at dining hall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</a:t>
            </a:r>
            <a:r>
              <a:rPr lang="en-US" dirty="0">
                <a:latin typeface="Courier" pitchFamily="2" charset="0"/>
              </a:rPr>
              <a:t>looks good):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eat at dining hall 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else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food at dining hall doesn’t look good</a:t>
            </a: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order Domino’s</a:t>
            </a:r>
          </a:p>
        </p:txBody>
      </p:sp>
    </p:spTree>
    <p:extLst>
      <p:ext uri="{BB962C8B-B14F-4D97-AF65-F5344CB8AC3E}">
        <p14:creationId xmlns:p14="http://schemas.microsoft.com/office/powerpoint/2010/main" val="2171427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C3F69-6615-E149-A51A-79B9AA61D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 life example (change machine)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9C5C7-276F-B241-A802-AA5980F6C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9858" y="864108"/>
            <a:ext cx="9444610" cy="5625592"/>
          </a:xfrm>
        </p:spPr>
        <p:txBody>
          <a:bodyPr/>
          <a:lstStyle/>
          <a:p>
            <a:pPr marL="2298700" indent="0">
              <a:buNone/>
            </a:pPr>
            <a:r>
              <a:rPr lang="en-US" b="1" dirty="0">
                <a:solidFill>
                  <a:schemeClr val="tx1"/>
                </a:solidFill>
                <a:latin typeface="Courier" pitchFamily="2" charset="0"/>
              </a:rPr>
              <a:t>How many 20s to get to total amount of dollars?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  <a:p>
            <a:pPr marL="2298700" indent="0">
              <a:buNone/>
            </a:pPr>
            <a:endParaRPr lang="en-US" b="1" dirty="0">
              <a:latin typeface="Courier" pitchFamily="2" charset="0"/>
            </a:endParaRP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$71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3 $20-bills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$21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1 $20-bill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$5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0 $20-bills 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8B79A3D-7D0E-5D43-B421-CE746DE21ADF}"/>
              </a:ext>
            </a:extLst>
          </p:cNvPr>
          <p:cNvGrpSpPr/>
          <p:nvPr/>
        </p:nvGrpSpPr>
        <p:grpSpPr>
          <a:xfrm>
            <a:off x="8834691" y="2080120"/>
            <a:ext cx="2349777" cy="1446772"/>
            <a:chOff x="1504809" y="4450005"/>
            <a:chExt cx="2349777" cy="144677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3F265F-3CA8-E24B-977F-4288159391DD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29A1C86E-1F3F-1244-B667-6E9B5DCF36DB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660A33E-859C-A9D9-37FC-D3F142A26D5D}"/>
              </a:ext>
            </a:extLst>
          </p:cNvPr>
          <p:cNvGrpSpPr/>
          <p:nvPr/>
        </p:nvGrpSpPr>
        <p:grpSpPr>
          <a:xfrm>
            <a:off x="8834691" y="2896554"/>
            <a:ext cx="2349777" cy="1446772"/>
            <a:chOff x="1504809" y="4450005"/>
            <a:chExt cx="2349777" cy="1446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422BEF-6789-E681-D682-48712B959EC5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519DE827-B47C-DD47-0D55-5070EDCFE4CF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7019FE-611F-D657-BF15-1C09264E7C51}"/>
              </a:ext>
            </a:extLst>
          </p:cNvPr>
          <p:cNvGrpSpPr/>
          <p:nvPr/>
        </p:nvGrpSpPr>
        <p:grpSpPr>
          <a:xfrm>
            <a:off x="8809333" y="3690130"/>
            <a:ext cx="2349777" cy="1446772"/>
            <a:chOff x="1504809" y="4450005"/>
            <a:chExt cx="2349777" cy="144677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54FD1B-7A2F-7120-25A5-659705D6ECC7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:a16="http://schemas.microsoft.com/office/drawing/2014/main" id="{DDAC3075-E375-9F8D-4BFF-64B5D827DE86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6059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C3F69-6615-E149-A51A-79B9AA61D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 life example (change machine)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9C5C7-276F-B241-A802-AA5980F6C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9858" y="864108"/>
            <a:ext cx="9444610" cy="5625592"/>
          </a:xfrm>
        </p:spPr>
        <p:txBody>
          <a:bodyPr/>
          <a:lstStyle/>
          <a:p>
            <a:pPr marL="2298700" indent="0">
              <a:buNone/>
            </a:pPr>
            <a:r>
              <a:rPr lang="en-US" b="1" dirty="0">
                <a:solidFill>
                  <a:schemeClr val="tx1"/>
                </a:solidFill>
                <a:latin typeface="Courier" pitchFamily="2" charset="0"/>
              </a:rPr>
              <a:t>How many 20s to get to total amount of dollars?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  <a:p>
            <a:pPr marL="2298700" indent="0">
              <a:buNone/>
            </a:pPr>
            <a:endParaRPr lang="en-US" b="1" dirty="0">
              <a:latin typeface="Courier" pitchFamily="2" charset="0"/>
            </a:endParaRP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$71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3 $20-bills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$21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1 $20-bill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$5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0 $20-bills 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8B79A3D-7D0E-5D43-B421-CE746DE21ADF}"/>
              </a:ext>
            </a:extLst>
          </p:cNvPr>
          <p:cNvGrpSpPr/>
          <p:nvPr/>
        </p:nvGrpSpPr>
        <p:grpSpPr>
          <a:xfrm>
            <a:off x="8834691" y="2080120"/>
            <a:ext cx="2349777" cy="1446772"/>
            <a:chOff x="1504809" y="4450005"/>
            <a:chExt cx="2349777" cy="144677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3F265F-3CA8-E24B-977F-4288159391DD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29A1C86E-1F3F-1244-B667-6E9B5DCF36DB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660A33E-859C-A9D9-37FC-D3F142A26D5D}"/>
              </a:ext>
            </a:extLst>
          </p:cNvPr>
          <p:cNvGrpSpPr/>
          <p:nvPr/>
        </p:nvGrpSpPr>
        <p:grpSpPr>
          <a:xfrm>
            <a:off x="8834691" y="2896554"/>
            <a:ext cx="2349777" cy="1446772"/>
            <a:chOff x="1504809" y="4450005"/>
            <a:chExt cx="2349777" cy="1446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422BEF-6789-E681-D682-48712B959EC5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519DE827-B47C-DD47-0D55-5070EDCFE4CF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7019FE-611F-D657-BF15-1C09264E7C51}"/>
              </a:ext>
            </a:extLst>
          </p:cNvPr>
          <p:cNvGrpSpPr/>
          <p:nvPr/>
        </p:nvGrpSpPr>
        <p:grpSpPr>
          <a:xfrm>
            <a:off x="8809333" y="3690130"/>
            <a:ext cx="2349777" cy="1446772"/>
            <a:chOff x="1504809" y="4450005"/>
            <a:chExt cx="2349777" cy="144677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54FD1B-7A2F-7120-25A5-659705D6ECC7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:a16="http://schemas.microsoft.com/office/drawing/2014/main" id="{DDAC3075-E375-9F8D-4BFF-64B5D827DE86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71186F4-F7FE-A0F0-8D17-76FC6D3336C2}"/>
              </a:ext>
            </a:extLst>
          </p:cNvPr>
          <p:cNvSpPr/>
          <p:nvPr/>
        </p:nvSpPr>
        <p:spPr>
          <a:xfrm>
            <a:off x="5076725" y="4790794"/>
            <a:ext cx="5156200" cy="13589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What is the if-else statement for this in pseudo code?</a:t>
            </a:r>
          </a:p>
        </p:txBody>
      </p:sp>
    </p:spTree>
    <p:extLst>
      <p:ext uri="{BB962C8B-B14F-4D97-AF65-F5344CB8AC3E}">
        <p14:creationId xmlns:p14="http://schemas.microsoft.com/office/powerpoint/2010/main" val="341451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C3F69-6615-E149-A51A-79B9AA61D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 life example (change machine)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9C5C7-276F-B241-A802-AA5980F6C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9858" y="864108"/>
            <a:ext cx="9444610" cy="5625592"/>
          </a:xfrm>
        </p:spPr>
        <p:txBody>
          <a:bodyPr/>
          <a:lstStyle/>
          <a:p>
            <a:pPr marL="2298700" indent="0">
              <a:buNone/>
            </a:pPr>
            <a:r>
              <a:rPr lang="en-US" b="1" dirty="0">
                <a:solidFill>
                  <a:schemeClr val="tx1"/>
                </a:solidFill>
                <a:latin typeface="Courier" pitchFamily="2" charset="0"/>
              </a:rPr>
              <a:t>How many 20s to get to total amount of dollars?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  <a:p>
            <a:pPr marL="2298700" indent="0">
              <a:buNone/>
            </a:pPr>
            <a:endParaRPr lang="en-US" b="1" dirty="0">
              <a:latin typeface="Courier" pitchFamily="2" charset="0"/>
            </a:endParaRP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$71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3 $20-bills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$21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1 $20-bill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$5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0 $20-bills 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8B79A3D-7D0E-5D43-B421-CE746DE21ADF}"/>
              </a:ext>
            </a:extLst>
          </p:cNvPr>
          <p:cNvGrpSpPr/>
          <p:nvPr/>
        </p:nvGrpSpPr>
        <p:grpSpPr>
          <a:xfrm>
            <a:off x="8834691" y="2080120"/>
            <a:ext cx="2349777" cy="1446772"/>
            <a:chOff x="1504809" y="4450005"/>
            <a:chExt cx="2349777" cy="144677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3F265F-3CA8-E24B-977F-4288159391DD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29A1C86E-1F3F-1244-B667-6E9B5DCF36DB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660A33E-859C-A9D9-37FC-D3F142A26D5D}"/>
              </a:ext>
            </a:extLst>
          </p:cNvPr>
          <p:cNvGrpSpPr/>
          <p:nvPr/>
        </p:nvGrpSpPr>
        <p:grpSpPr>
          <a:xfrm>
            <a:off x="8834691" y="2896554"/>
            <a:ext cx="2349777" cy="1446772"/>
            <a:chOff x="1504809" y="4450005"/>
            <a:chExt cx="2349777" cy="1446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422BEF-6789-E681-D682-48712B959EC5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519DE827-B47C-DD47-0D55-5070EDCFE4CF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7019FE-611F-D657-BF15-1C09264E7C51}"/>
              </a:ext>
            </a:extLst>
          </p:cNvPr>
          <p:cNvGrpSpPr/>
          <p:nvPr/>
        </p:nvGrpSpPr>
        <p:grpSpPr>
          <a:xfrm>
            <a:off x="8809333" y="3690130"/>
            <a:ext cx="2349777" cy="1446772"/>
            <a:chOff x="1504809" y="4450005"/>
            <a:chExt cx="2349777" cy="144677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54FD1B-7A2F-7120-25A5-659705D6ECC7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:a16="http://schemas.microsoft.com/office/drawing/2014/main" id="{DDAC3075-E375-9F8D-4BFF-64B5D827DE86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71186F4-F7FE-A0F0-8D17-76FC6D3336C2}"/>
              </a:ext>
            </a:extLst>
          </p:cNvPr>
          <p:cNvSpPr/>
          <p:nvPr/>
        </p:nvSpPr>
        <p:spPr>
          <a:xfrm>
            <a:off x="4581425" y="4642559"/>
            <a:ext cx="6082385" cy="206720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if (only one 20):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	output message has no s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else: #multiple or no 20s’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	output message has s</a:t>
            </a:r>
          </a:p>
          <a:p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153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Recap exercise from last class</a:t>
            </a:r>
          </a:p>
          <a:p>
            <a:r>
              <a:rPr lang="en-US" dirty="0"/>
              <a:t>Intro to conditionals  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D027D-D217-6949-A07E-23BFF2F22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life example (change machine)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9B6220-90F4-E649-8226-F4733F6A48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261" y="1979193"/>
            <a:ext cx="7591878" cy="3745827"/>
          </a:xfrm>
        </p:spPr>
      </p:pic>
    </p:spTree>
    <p:extLst>
      <p:ext uri="{BB962C8B-B14F-4D97-AF65-F5344CB8AC3E}">
        <p14:creationId xmlns:p14="http://schemas.microsoft.com/office/powerpoint/2010/main" val="1691739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E45D-90AE-2041-8E5A-1238E324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operators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6D4A30-72E6-4C47-B9C6-3C34DE5814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1547515"/>
              </p:ext>
            </p:extLst>
          </p:nvPr>
        </p:nvGraphicFramePr>
        <p:xfrm>
          <a:off x="4461330" y="1587500"/>
          <a:ext cx="6139543" cy="32004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845129">
                  <a:extLst>
                    <a:ext uri="{9D8B030D-6E8A-4147-A177-3AD203B41FA5}">
                      <a16:colId xmlns:a16="http://schemas.microsoft.com/office/drawing/2014/main" val="2749520306"/>
                    </a:ext>
                  </a:extLst>
                </a:gridCol>
                <a:gridCol w="4294414">
                  <a:extLst>
                    <a:ext uri="{9D8B030D-6E8A-4147-A177-3AD203B41FA5}">
                      <a16:colId xmlns:a16="http://schemas.microsoft.com/office/drawing/2014/main" val="27177382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Operator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>
                    <a:solidFill>
                      <a:srgbClr val="0034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Meaning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0034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963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==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equal to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069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!=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not equal to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41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&lt;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less than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352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&lt;=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less than or equal to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885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&gt;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 than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851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&gt;=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 than or equal to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90721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162DF31-B3BF-C548-B226-141478CED83D}"/>
              </a:ext>
            </a:extLst>
          </p:cNvPr>
          <p:cNvSpPr txBox="1"/>
          <p:nvPr/>
        </p:nvSpPr>
        <p:spPr>
          <a:xfrm>
            <a:off x="5126857" y="4894023"/>
            <a:ext cx="5214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003470"/>
                </a:solidFill>
              </a:rPr>
              <a:t>these come in handy when constructing</a:t>
            </a:r>
          </a:p>
          <a:p>
            <a:pPr algn="ctr"/>
            <a:r>
              <a:rPr lang="en-US" sz="2400" b="1" dirty="0" err="1">
                <a:solidFill>
                  <a:srgbClr val="003470"/>
                </a:solidFill>
              </a:rPr>
              <a:t>boolean</a:t>
            </a:r>
            <a:r>
              <a:rPr lang="en-US" sz="2400" b="1" dirty="0">
                <a:solidFill>
                  <a:srgbClr val="003470"/>
                </a:solidFill>
              </a:rPr>
              <a:t> statements</a:t>
            </a:r>
          </a:p>
        </p:txBody>
      </p:sp>
    </p:spTree>
    <p:extLst>
      <p:ext uri="{BB962C8B-B14F-4D97-AF65-F5344CB8AC3E}">
        <p14:creationId xmlns:p14="http://schemas.microsoft.com/office/powerpoint/2010/main" val="29564620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4237AF-5DBC-F49A-E640-962AFB42F10C}"/>
              </a:ext>
            </a:extLst>
          </p:cNvPr>
          <p:cNvSpPr txBox="1"/>
          <p:nvPr/>
        </p:nvSpPr>
        <p:spPr>
          <a:xfrm>
            <a:off x="3837354" y="1376485"/>
            <a:ext cx="69826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Demo – Open a </a:t>
            </a:r>
            <a:r>
              <a:rPr lang="en-US" sz="3600" dirty="0" err="1"/>
              <a:t>repl</a:t>
            </a:r>
            <a:r>
              <a:rPr lang="en-US" sz="3600" dirty="0"/>
              <a:t> to follow along </a:t>
            </a:r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0FC53C86-B28D-F749-BB2F-CC0289F7C8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2621053"/>
              </p:ext>
            </p:extLst>
          </p:nvPr>
        </p:nvGraphicFramePr>
        <p:xfrm>
          <a:off x="4449607" y="2281115"/>
          <a:ext cx="6139543" cy="32004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845129">
                  <a:extLst>
                    <a:ext uri="{9D8B030D-6E8A-4147-A177-3AD203B41FA5}">
                      <a16:colId xmlns:a16="http://schemas.microsoft.com/office/drawing/2014/main" val="2749520306"/>
                    </a:ext>
                  </a:extLst>
                </a:gridCol>
                <a:gridCol w="4294414">
                  <a:extLst>
                    <a:ext uri="{9D8B030D-6E8A-4147-A177-3AD203B41FA5}">
                      <a16:colId xmlns:a16="http://schemas.microsoft.com/office/drawing/2014/main" val="27177382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Operator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>
                    <a:solidFill>
                      <a:srgbClr val="0034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Meaning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0034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963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==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equal to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069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!=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not equal to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41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&lt;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less than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352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&lt;=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less than or equal to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885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&gt;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 than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851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&gt;=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 than or equal to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907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793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107701"/>
            <a:ext cx="2679700" cy="2642598"/>
          </a:xfrm>
        </p:spPr>
        <p:txBody>
          <a:bodyPr>
            <a:noAutofit/>
          </a:bodyPr>
          <a:lstStyle/>
          <a:p>
            <a:r>
              <a:rPr lang="en-US" dirty="0"/>
              <a:t>Multiple</a:t>
            </a:r>
            <a:br>
              <a:rPr lang="en-US" dirty="0"/>
            </a:br>
            <a:r>
              <a:rPr lang="en-US" dirty="0"/>
              <a:t>conditions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(it is sunny):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(it is snowy):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8131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11400"/>
            <a:ext cx="2959100" cy="2489200"/>
          </a:xfrm>
        </p:spPr>
        <p:txBody>
          <a:bodyPr>
            <a:noAutofit/>
          </a:bodyPr>
          <a:lstStyle/>
          <a:p>
            <a:r>
              <a:rPr lang="en-US" dirty="0"/>
              <a:t>Sequential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dirty="0"/>
              <a:t> statements are </a:t>
            </a:r>
            <a:r>
              <a:rPr lang="en-US" b="1" dirty="0"/>
              <a:t>independent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505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11400"/>
            <a:ext cx="2959100" cy="2489200"/>
          </a:xfrm>
        </p:spPr>
        <p:txBody>
          <a:bodyPr>
            <a:noAutofit/>
          </a:bodyPr>
          <a:lstStyle/>
          <a:p>
            <a:r>
              <a:rPr lang="en-US" dirty="0"/>
              <a:t>Sequential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dirty="0"/>
              <a:t> statements are </a:t>
            </a:r>
            <a:r>
              <a:rPr lang="en-US" b="1" dirty="0"/>
              <a:t>independent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ACB119A-B4D7-18D9-47C1-ACBC30A2B377}"/>
              </a:ext>
            </a:extLst>
          </p:cNvPr>
          <p:cNvSpPr/>
          <p:nvPr/>
        </p:nvSpPr>
        <p:spPr>
          <a:xfrm>
            <a:off x="9461500" y="2070100"/>
            <a:ext cx="1879600" cy="1181100"/>
          </a:xfrm>
          <a:prstGeom prst="wedgeRoundRectCallout">
            <a:avLst>
              <a:gd name="adj1" fmla="val -144342"/>
              <a:gd name="adj2" fmla="val -23522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60C0941A-E22E-70A3-DE21-B1AF0F741FBB}"/>
              </a:ext>
            </a:extLst>
          </p:cNvPr>
          <p:cNvSpPr/>
          <p:nvPr/>
        </p:nvSpPr>
        <p:spPr>
          <a:xfrm>
            <a:off x="7404100" y="2171700"/>
            <a:ext cx="419100" cy="459486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518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11400"/>
            <a:ext cx="2959100" cy="2489200"/>
          </a:xfrm>
        </p:spPr>
        <p:txBody>
          <a:bodyPr>
            <a:noAutofit/>
          </a:bodyPr>
          <a:lstStyle/>
          <a:p>
            <a:r>
              <a:rPr lang="en-US" dirty="0"/>
              <a:t>Sequential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dirty="0"/>
              <a:t> statements are </a:t>
            </a:r>
            <a:r>
              <a:rPr lang="en-US" b="1" dirty="0"/>
              <a:t>independent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ACB119A-B4D7-18D9-47C1-ACBC30A2B377}"/>
              </a:ext>
            </a:extLst>
          </p:cNvPr>
          <p:cNvSpPr/>
          <p:nvPr/>
        </p:nvSpPr>
        <p:spPr>
          <a:xfrm>
            <a:off x="9461500" y="956818"/>
            <a:ext cx="1879600" cy="1181100"/>
          </a:xfrm>
          <a:prstGeom prst="wedgeRoundRectCallout">
            <a:avLst>
              <a:gd name="adj1" fmla="val -137585"/>
              <a:gd name="adj2" fmla="val 73252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60C0941A-E22E-70A3-DE21-B1AF0F741FBB}"/>
              </a:ext>
            </a:extLst>
          </p:cNvPr>
          <p:cNvSpPr/>
          <p:nvPr/>
        </p:nvSpPr>
        <p:spPr>
          <a:xfrm>
            <a:off x="7442200" y="2171700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A740CBC8-1606-79DA-A384-D4A2DF1BCCEE}"/>
              </a:ext>
            </a:extLst>
          </p:cNvPr>
          <p:cNvSpPr/>
          <p:nvPr/>
        </p:nvSpPr>
        <p:spPr>
          <a:xfrm>
            <a:off x="9495368" y="2270379"/>
            <a:ext cx="1879600" cy="1181100"/>
          </a:xfrm>
          <a:prstGeom prst="wedgeRoundRectCallout">
            <a:avLst>
              <a:gd name="adj1" fmla="val -107180"/>
              <a:gd name="adj2" fmla="val -2016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sunny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A0AB4348-2781-AB78-C90A-B3F7D13142DC}"/>
              </a:ext>
            </a:extLst>
          </p:cNvPr>
          <p:cNvSpPr/>
          <p:nvPr/>
        </p:nvSpPr>
        <p:spPr>
          <a:xfrm>
            <a:off x="8013700" y="2631186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331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11400"/>
            <a:ext cx="2959100" cy="2489200"/>
          </a:xfrm>
        </p:spPr>
        <p:txBody>
          <a:bodyPr>
            <a:noAutofit/>
          </a:bodyPr>
          <a:lstStyle/>
          <a:p>
            <a:r>
              <a:rPr lang="en-US" dirty="0"/>
              <a:t>Sequential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dirty="0"/>
              <a:t> statements are </a:t>
            </a:r>
            <a:r>
              <a:rPr lang="en-US" b="1" dirty="0"/>
              <a:t>independent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ACB119A-B4D7-18D9-47C1-ACBC30A2B377}"/>
              </a:ext>
            </a:extLst>
          </p:cNvPr>
          <p:cNvSpPr/>
          <p:nvPr/>
        </p:nvSpPr>
        <p:spPr>
          <a:xfrm>
            <a:off x="9461500" y="956818"/>
            <a:ext cx="1879600" cy="1181100"/>
          </a:xfrm>
          <a:prstGeom prst="wedgeRoundRectCallout">
            <a:avLst>
              <a:gd name="adj1" fmla="val -137585"/>
              <a:gd name="adj2" fmla="val 73252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60C0941A-E22E-70A3-DE21-B1AF0F741FBB}"/>
              </a:ext>
            </a:extLst>
          </p:cNvPr>
          <p:cNvSpPr/>
          <p:nvPr/>
        </p:nvSpPr>
        <p:spPr>
          <a:xfrm>
            <a:off x="7442200" y="2171700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A740CBC8-1606-79DA-A384-D4A2DF1BCCEE}"/>
              </a:ext>
            </a:extLst>
          </p:cNvPr>
          <p:cNvSpPr/>
          <p:nvPr/>
        </p:nvSpPr>
        <p:spPr>
          <a:xfrm>
            <a:off x="9495368" y="2270379"/>
            <a:ext cx="1879600" cy="1181100"/>
          </a:xfrm>
          <a:prstGeom prst="wedgeRoundRectCallout">
            <a:avLst>
              <a:gd name="adj1" fmla="val -107180"/>
              <a:gd name="adj2" fmla="val -2016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sunny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A0AB4348-2781-AB78-C90A-B3F7D13142DC}"/>
              </a:ext>
            </a:extLst>
          </p:cNvPr>
          <p:cNvSpPr/>
          <p:nvPr/>
        </p:nvSpPr>
        <p:spPr>
          <a:xfrm>
            <a:off x="8013700" y="2631186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923E06E1-A4EE-F4BE-521C-BF739B8843D4}"/>
              </a:ext>
            </a:extLst>
          </p:cNvPr>
          <p:cNvSpPr/>
          <p:nvPr/>
        </p:nvSpPr>
        <p:spPr>
          <a:xfrm>
            <a:off x="9461500" y="3583940"/>
            <a:ext cx="1879600" cy="1181100"/>
          </a:xfrm>
          <a:prstGeom prst="wedgeRoundRectCallout">
            <a:avLst>
              <a:gd name="adj1" fmla="val -138936"/>
              <a:gd name="adj2" fmla="val -80511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9574E28B-D212-0CAA-C002-8FD0F435652A}"/>
              </a:ext>
            </a:extLst>
          </p:cNvPr>
          <p:cNvSpPr/>
          <p:nvPr/>
        </p:nvSpPr>
        <p:spPr>
          <a:xfrm>
            <a:off x="7442200" y="3048508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BCB64929-9D7C-4183-EF1D-C57076DB84ED}"/>
              </a:ext>
            </a:extLst>
          </p:cNvPr>
          <p:cNvSpPr/>
          <p:nvPr/>
        </p:nvSpPr>
        <p:spPr>
          <a:xfrm>
            <a:off x="9495368" y="4897501"/>
            <a:ext cx="1879600" cy="1181100"/>
          </a:xfrm>
          <a:prstGeom prst="wedgeRoundRectCallout">
            <a:avLst>
              <a:gd name="adj1" fmla="val -150423"/>
              <a:gd name="adj2" fmla="val -153629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snowy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50868451-C5E0-857F-85EE-FAA71BD1C17D}"/>
              </a:ext>
            </a:extLst>
          </p:cNvPr>
          <p:cNvSpPr/>
          <p:nvPr/>
        </p:nvSpPr>
        <p:spPr>
          <a:xfrm>
            <a:off x="7232650" y="3494278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622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2209800"/>
            <a:ext cx="2781300" cy="2489200"/>
          </a:xfrm>
        </p:spPr>
        <p:txBody>
          <a:bodyPr>
            <a:noAutofit/>
          </a:bodyPr>
          <a:lstStyle/>
          <a:p>
            <a:r>
              <a:rPr lang="en-US" dirty="0"/>
              <a:t>The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else</a:t>
            </a:r>
            <a:r>
              <a:rPr lang="en-US" dirty="0"/>
              <a:t> refers only to the </a:t>
            </a:r>
            <a:r>
              <a:rPr lang="en-US" b="1" dirty="0"/>
              <a:t>nearest</a:t>
            </a:r>
            <a:r>
              <a:rPr lang="en-US" dirty="0"/>
              <a:t>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solidFill>
                  <a:schemeClr val="accent1"/>
                </a:solidFill>
                <a:effectLst/>
                <a:latin typeface="Courier" pitchFamily="2" charset="0"/>
              </a:rPr>
              <a:t>it is </a:t>
            </a:r>
            <a:r>
              <a:rPr lang="en-US" b="1" dirty="0">
                <a:solidFill>
                  <a:schemeClr val="accent1"/>
                </a:solidFill>
                <a:effectLst/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54D1E094-228E-844D-18CA-4A902332BBFE}"/>
              </a:ext>
            </a:extLst>
          </p:cNvPr>
          <p:cNvSpPr/>
          <p:nvPr/>
        </p:nvSpPr>
        <p:spPr>
          <a:xfrm>
            <a:off x="6923618" y="5503418"/>
            <a:ext cx="2173816" cy="1181100"/>
          </a:xfrm>
          <a:prstGeom prst="wedgeRoundRectCallout">
            <a:avLst>
              <a:gd name="adj1" fmla="val -15284"/>
              <a:gd name="adj2" fmla="val -133200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not snowy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769950C5-0152-A45C-A09E-2838819C20F9}"/>
              </a:ext>
            </a:extLst>
          </p:cNvPr>
          <p:cNvSpPr/>
          <p:nvPr/>
        </p:nvSpPr>
        <p:spPr>
          <a:xfrm>
            <a:off x="7232650" y="4338828"/>
            <a:ext cx="450850" cy="426212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7AEC17D4-F96F-B617-38B7-E679BD6DD609}"/>
              </a:ext>
            </a:extLst>
          </p:cNvPr>
          <p:cNvSpPr/>
          <p:nvPr/>
        </p:nvSpPr>
        <p:spPr>
          <a:xfrm>
            <a:off x="9461500" y="956818"/>
            <a:ext cx="1879600" cy="1181100"/>
          </a:xfrm>
          <a:prstGeom prst="wedgeRoundRectCallout">
            <a:avLst>
              <a:gd name="adj1" fmla="val -137585"/>
              <a:gd name="adj2" fmla="val 73252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5EF1FCED-A970-22A9-7AAB-6C8BD06CBC30}"/>
              </a:ext>
            </a:extLst>
          </p:cNvPr>
          <p:cNvSpPr/>
          <p:nvPr/>
        </p:nvSpPr>
        <p:spPr>
          <a:xfrm>
            <a:off x="7442200" y="2171700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BCA846D7-37A7-585C-D987-9EFBE499E2A1}"/>
              </a:ext>
            </a:extLst>
          </p:cNvPr>
          <p:cNvSpPr/>
          <p:nvPr/>
        </p:nvSpPr>
        <p:spPr>
          <a:xfrm>
            <a:off x="9495368" y="2270379"/>
            <a:ext cx="1879600" cy="1181100"/>
          </a:xfrm>
          <a:prstGeom prst="wedgeRoundRectCallout">
            <a:avLst>
              <a:gd name="adj1" fmla="val -107180"/>
              <a:gd name="adj2" fmla="val -2016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sunny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CA179C2-D892-5B90-FD94-80C0D458E0F1}"/>
              </a:ext>
            </a:extLst>
          </p:cNvPr>
          <p:cNvSpPr/>
          <p:nvPr/>
        </p:nvSpPr>
        <p:spPr>
          <a:xfrm>
            <a:off x="8013700" y="2631186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7CC95794-2569-A76E-B62E-087ABAB0F75C}"/>
              </a:ext>
            </a:extLst>
          </p:cNvPr>
          <p:cNvSpPr/>
          <p:nvPr/>
        </p:nvSpPr>
        <p:spPr>
          <a:xfrm>
            <a:off x="9461500" y="3583940"/>
            <a:ext cx="1879600" cy="1181100"/>
          </a:xfrm>
          <a:prstGeom prst="wedgeRoundRectCallout">
            <a:avLst>
              <a:gd name="adj1" fmla="val -138936"/>
              <a:gd name="adj2" fmla="val -80511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9E5514CB-7E6B-CFCC-4E95-F386FC840986}"/>
              </a:ext>
            </a:extLst>
          </p:cNvPr>
          <p:cNvSpPr/>
          <p:nvPr/>
        </p:nvSpPr>
        <p:spPr>
          <a:xfrm>
            <a:off x="7442200" y="3048508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D1D9C60D-0990-B75F-7420-914D2353B45E}"/>
              </a:ext>
            </a:extLst>
          </p:cNvPr>
          <p:cNvSpPr/>
          <p:nvPr/>
        </p:nvSpPr>
        <p:spPr>
          <a:xfrm>
            <a:off x="9495368" y="4897501"/>
            <a:ext cx="1879600" cy="1181100"/>
          </a:xfrm>
          <a:prstGeom prst="wedgeRoundRectCallout">
            <a:avLst>
              <a:gd name="adj1" fmla="val -150423"/>
              <a:gd name="adj2" fmla="val -153629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snowy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6DEAB08C-0874-CAE2-FC9D-73F7F00AC7D2}"/>
              </a:ext>
            </a:extLst>
          </p:cNvPr>
          <p:cNvSpPr/>
          <p:nvPr/>
        </p:nvSpPr>
        <p:spPr>
          <a:xfrm>
            <a:off x="7232650" y="3494278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6028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975987"/>
            <a:ext cx="2997200" cy="2896881"/>
          </a:xfrm>
        </p:spPr>
        <p:txBody>
          <a:bodyPr>
            <a:noAutofit/>
          </a:bodyPr>
          <a:lstStyle/>
          <a:p>
            <a:r>
              <a:rPr lang="en-US" dirty="0"/>
              <a:t>To chain multiple “checks” together: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elif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if (it is sunny):</a:t>
            </a:r>
          </a:p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b="1" dirty="0" err="1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elif</a:t>
            </a:r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 </a:t>
            </a:r>
            <a:r>
              <a:rPr lang="en-US" dirty="0">
                <a:effectLst/>
                <a:latin typeface="Courier" pitchFamily="2" charset="0"/>
              </a:rPr>
              <a:t>(it is snowy):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it is neither sunny nor snowy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869268" y="1975987"/>
            <a:ext cx="436869" cy="2896881"/>
            <a:chOff x="654264" y="1890271"/>
            <a:chExt cx="436869" cy="2896881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1091133" y="1890271"/>
              <a:ext cx="0" cy="2896881"/>
            </a:xfrm>
            <a:prstGeom prst="straightConnector1">
              <a:avLst/>
            </a:prstGeom>
            <a:ln w="76200">
              <a:solidFill>
                <a:srgbClr val="00347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16043" y="3096665"/>
              <a:ext cx="1909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003470"/>
                  </a:solidFill>
                </a:rPr>
                <a:t>evaluated in order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7738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B6BE0-7660-A949-8AAF-53C550531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15-minute exercise</a:t>
            </a:r>
            <a:r>
              <a:rPr lang="en-US" dirty="0"/>
              <a:t>: dollars and cents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BD7BA-4553-0C45-B9EF-60EE658AB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Use </a:t>
            </a:r>
            <a:r>
              <a:rPr lang="en-US" sz="2400" b="1" dirty="0"/>
              <a:t>built-in functions</a:t>
            </a:r>
            <a:r>
              <a:rPr lang="en-US" sz="2400" dirty="0"/>
              <a:t> and functions from the </a:t>
            </a:r>
            <a:r>
              <a:rPr lang="en-US" sz="2400" b="1" dirty="0">
                <a:latin typeface="Courier" pitchFamily="2" charset="0"/>
              </a:rPr>
              <a:t>math</a:t>
            </a:r>
            <a:r>
              <a:rPr lang="en-US" sz="2400" b="1" dirty="0"/>
              <a:t> module </a:t>
            </a:r>
            <a:r>
              <a:rPr lang="en-US" sz="2400" dirty="0"/>
              <a:t>to take 3 prices, calculate their sum, and output their total formatted like this: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881B977-2E50-38D3-C63E-D56AA8D99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822" y="2349324"/>
            <a:ext cx="7308323" cy="300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894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ular Callout 17">
            <a:extLst>
              <a:ext uri="{FF2B5EF4-FFF2-40B4-BE49-F238E27FC236}">
                <a16:creationId xmlns:a16="http://schemas.microsoft.com/office/drawing/2014/main" id="{EAA1A8DB-F751-8A50-6604-DC71E428C81B}"/>
              </a:ext>
            </a:extLst>
          </p:cNvPr>
          <p:cNvSpPr/>
          <p:nvPr/>
        </p:nvSpPr>
        <p:spPr>
          <a:xfrm>
            <a:off x="9908118" y="4472306"/>
            <a:ext cx="1879600" cy="1181100"/>
          </a:xfrm>
          <a:prstGeom prst="wedgeRoundRectCallout">
            <a:avLst>
              <a:gd name="adj1" fmla="val -172720"/>
              <a:gd name="adj2" fmla="val -120296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snowy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if (it is sunny):</a:t>
            </a:r>
          </a:p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 err="1">
                <a:effectLst/>
                <a:latin typeface="Courier" pitchFamily="2" charset="0"/>
              </a:rPr>
              <a:t>elif</a:t>
            </a:r>
            <a:r>
              <a:rPr lang="en-US" dirty="0">
                <a:effectLst/>
                <a:latin typeface="Courier" pitchFamily="2" charset="0"/>
              </a:rPr>
              <a:t> (it is snowy):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it is neither sunny nor snowy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869268" y="1854708"/>
            <a:ext cx="436869" cy="2896881"/>
            <a:chOff x="654264" y="1890271"/>
            <a:chExt cx="436869" cy="2896881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1091133" y="1890271"/>
              <a:ext cx="0" cy="2896881"/>
            </a:xfrm>
            <a:prstGeom prst="straightConnector1">
              <a:avLst/>
            </a:prstGeom>
            <a:ln w="76200">
              <a:solidFill>
                <a:srgbClr val="00347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16043" y="3096665"/>
              <a:ext cx="1909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003470"/>
                  </a:solidFill>
                </a:rPr>
                <a:t>evaluated in order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9F3ED254-5E85-A4E1-45F7-DE8D8C044B86}"/>
              </a:ext>
            </a:extLst>
          </p:cNvPr>
          <p:cNvSpPr txBox="1">
            <a:spLocks/>
          </p:cNvSpPr>
          <p:nvPr/>
        </p:nvSpPr>
        <p:spPr>
          <a:xfrm>
            <a:off x="228600" y="1975987"/>
            <a:ext cx="2997200" cy="2896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To chain multiple “checks” together: </a:t>
            </a:r>
            <a:r>
              <a:rPr lang="en-US" b="1">
                <a:latin typeface="Courier" charset="0"/>
                <a:ea typeface="Courier" charset="0"/>
                <a:cs typeface="Courier" charset="0"/>
              </a:rPr>
              <a:t>elif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E68256FD-5373-4ACC-6B24-A32B9E1D1768}"/>
              </a:ext>
            </a:extLst>
          </p:cNvPr>
          <p:cNvSpPr/>
          <p:nvPr/>
        </p:nvSpPr>
        <p:spPr>
          <a:xfrm>
            <a:off x="6923618" y="5503418"/>
            <a:ext cx="3134782" cy="1181100"/>
          </a:xfrm>
          <a:prstGeom prst="wedgeRoundRectCallout">
            <a:avLst>
              <a:gd name="adj1" fmla="val -25817"/>
              <a:gd name="adj2" fmla="val -131049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neither sunny nor snowy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B1B202E4-DE44-824C-7772-8B03ADB187F6}"/>
              </a:ext>
            </a:extLst>
          </p:cNvPr>
          <p:cNvSpPr/>
          <p:nvPr/>
        </p:nvSpPr>
        <p:spPr>
          <a:xfrm>
            <a:off x="7232650" y="4338828"/>
            <a:ext cx="450850" cy="426212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250275C7-ABD1-630B-8F9F-517F2C10EFAA}"/>
              </a:ext>
            </a:extLst>
          </p:cNvPr>
          <p:cNvSpPr/>
          <p:nvPr/>
        </p:nvSpPr>
        <p:spPr>
          <a:xfrm>
            <a:off x="9097434" y="319913"/>
            <a:ext cx="1879600" cy="1181100"/>
          </a:xfrm>
          <a:prstGeom prst="wedgeRoundRectCallout">
            <a:avLst>
              <a:gd name="adj1" fmla="val -121369"/>
              <a:gd name="adj2" fmla="val 121639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78937858-679C-FAD6-5F8B-9BBB8C6324EC}"/>
              </a:ext>
            </a:extLst>
          </p:cNvPr>
          <p:cNvSpPr/>
          <p:nvPr/>
        </p:nvSpPr>
        <p:spPr>
          <a:xfrm>
            <a:off x="7442200" y="2171700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4A7BC887-8327-BD69-76F4-7857CDE64A37}"/>
              </a:ext>
            </a:extLst>
          </p:cNvPr>
          <p:cNvSpPr/>
          <p:nvPr/>
        </p:nvSpPr>
        <p:spPr>
          <a:xfrm>
            <a:off x="9618984" y="1533462"/>
            <a:ext cx="1879600" cy="1181100"/>
          </a:xfrm>
          <a:prstGeom prst="wedgeRoundRectCallout">
            <a:avLst>
              <a:gd name="adj1" fmla="val -115964"/>
              <a:gd name="adj2" fmla="val 56048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sunny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5C8CDC4E-44D7-852B-BD18-99A11A7EF06C}"/>
              </a:ext>
            </a:extLst>
          </p:cNvPr>
          <p:cNvSpPr/>
          <p:nvPr/>
        </p:nvSpPr>
        <p:spPr>
          <a:xfrm>
            <a:off x="8013700" y="2631186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406EAB7D-D451-AA2C-46CB-58D947950F61}"/>
              </a:ext>
            </a:extLst>
          </p:cNvPr>
          <p:cNvSpPr/>
          <p:nvPr/>
        </p:nvSpPr>
        <p:spPr>
          <a:xfrm>
            <a:off x="9919120" y="2747011"/>
            <a:ext cx="1879600" cy="1181100"/>
          </a:xfrm>
          <a:prstGeom prst="wedgeRoundRectCallout">
            <a:avLst>
              <a:gd name="adj1" fmla="val -152449"/>
              <a:gd name="adj2" fmla="val -8468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only</a:t>
            </a:r>
            <a:r>
              <a:rPr lang="en-US" sz="2400" dirty="0"/>
              <a:t> run if it is not sunny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7133D596-B289-12A0-A4A9-820F803FB9FA}"/>
              </a:ext>
            </a:extLst>
          </p:cNvPr>
          <p:cNvSpPr/>
          <p:nvPr/>
        </p:nvSpPr>
        <p:spPr>
          <a:xfrm>
            <a:off x="7695364" y="3067967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8712FE02-AFFF-B21B-DC9C-9ECA706459C3}"/>
              </a:ext>
            </a:extLst>
          </p:cNvPr>
          <p:cNvSpPr/>
          <p:nvPr/>
        </p:nvSpPr>
        <p:spPr>
          <a:xfrm>
            <a:off x="7232650" y="3494278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906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134" y="1973294"/>
            <a:ext cx="2756966" cy="2662205"/>
          </a:xfrm>
        </p:spPr>
        <p:txBody>
          <a:bodyPr>
            <a:noAutofit/>
          </a:bodyPr>
          <a:lstStyle/>
          <a:p>
            <a:r>
              <a:rPr lang="en-US" dirty="0"/>
              <a:t>Remember: order matters!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if (it is sunny):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regardless of snow</a:t>
            </a:r>
            <a:endParaRPr lang="en-US" dirty="0">
              <a:effectLst/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 err="1">
                <a:effectLst/>
                <a:latin typeface="Courier" pitchFamily="2" charset="0"/>
              </a:rPr>
              <a:t>elif</a:t>
            </a:r>
            <a:r>
              <a:rPr lang="en-US" dirty="0">
                <a:effectLst/>
                <a:latin typeface="Courier" pitchFamily="2" charset="0"/>
              </a:rPr>
              <a:t> (it is snowy):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but not sunny</a:t>
            </a:r>
            <a:endParaRPr lang="en-US" dirty="0">
              <a:effectLst/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it is neither sunny nor snowy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032465" y="1854708"/>
            <a:ext cx="436869" cy="2896881"/>
            <a:chOff x="654264" y="1890271"/>
            <a:chExt cx="436869" cy="2896881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1091133" y="1890271"/>
              <a:ext cx="0" cy="2896881"/>
            </a:xfrm>
            <a:prstGeom prst="straightConnector1">
              <a:avLst/>
            </a:prstGeom>
            <a:ln w="76200">
              <a:solidFill>
                <a:srgbClr val="00347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16043" y="3096665"/>
              <a:ext cx="1909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3470"/>
                  </a:solidFill>
                </a:rPr>
                <a:t>evaluated in order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21514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if (it is snowy):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regardless of sun</a:t>
            </a:r>
            <a:endParaRPr lang="en-US" dirty="0">
              <a:effectLst/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 err="1">
                <a:effectLst/>
                <a:latin typeface="Courier" pitchFamily="2" charset="0"/>
              </a:rPr>
              <a:t>elif</a:t>
            </a:r>
            <a:r>
              <a:rPr lang="en-US" dirty="0">
                <a:effectLst/>
                <a:latin typeface="Courier" pitchFamily="2" charset="0"/>
              </a:rPr>
              <a:t> (it is sunny):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but not snowy</a:t>
            </a:r>
            <a:endParaRPr lang="en-US" dirty="0">
              <a:effectLst/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it is neither sunny nor snowy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869268" y="1973294"/>
            <a:ext cx="436869" cy="2896881"/>
            <a:chOff x="654264" y="1890271"/>
            <a:chExt cx="436869" cy="2896881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1091133" y="1890271"/>
              <a:ext cx="0" cy="2896881"/>
            </a:xfrm>
            <a:prstGeom prst="straightConnector1">
              <a:avLst/>
            </a:prstGeom>
            <a:ln w="76200">
              <a:solidFill>
                <a:srgbClr val="00347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16043" y="3096665"/>
              <a:ext cx="1909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003470"/>
                  </a:solidFill>
                </a:rPr>
                <a:t>evaluated in order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A2A385F0-A9C3-6563-79F1-5C2003B848C7}"/>
              </a:ext>
            </a:extLst>
          </p:cNvPr>
          <p:cNvSpPr txBox="1">
            <a:spLocks/>
          </p:cNvSpPr>
          <p:nvPr/>
        </p:nvSpPr>
        <p:spPr>
          <a:xfrm>
            <a:off x="202134" y="1973294"/>
            <a:ext cx="2756966" cy="2662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Remember: order matters!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0891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733CB-972F-0C49-9B81-39D9D9503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EE828-33DF-924C-912A-BAF1A2388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(class is cancelled):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if (you have homework):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	work on homework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class cancelled, no HW </a:t>
            </a:r>
            <a:r>
              <a:rPr lang="en-US" dirty="0">
                <a:latin typeface="Courier" pitchFamily="2" charset="0"/>
              </a:rPr>
              <a:t>		binge-watch Netflix</a:t>
            </a:r>
          </a:p>
        </p:txBody>
      </p:sp>
    </p:spTree>
    <p:extLst>
      <p:ext uri="{BB962C8B-B14F-4D97-AF65-F5344CB8AC3E}">
        <p14:creationId xmlns:p14="http://schemas.microsoft.com/office/powerpoint/2010/main" val="4781410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733CB-972F-0C49-9B81-39D9D9503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EE828-33DF-924C-912A-BAF1A2388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(it’s Friday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and</a:t>
            </a:r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 </a:t>
            </a:r>
            <a:r>
              <a:rPr lang="en-US" dirty="0">
                <a:latin typeface="Courier" pitchFamily="2" charset="0"/>
              </a:rPr>
              <a:t>it’s 4pm):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to tea</a:t>
            </a:r>
          </a:p>
          <a:p>
            <a:pPr marL="915988" indent="0">
              <a:buNone/>
            </a:pPr>
            <a:endParaRPr lang="en-US" dirty="0">
              <a:latin typeface="Courier" pitchFamily="2" charset="0"/>
            </a:endParaRPr>
          </a:p>
          <a:p>
            <a:pPr marL="915988" indent="0">
              <a:buNone/>
            </a:pPr>
            <a:endParaRPr lang="en-US" dirty="0"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(you’re hungry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or</a:t>
            </a:r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 </a:t>
            </a:r>
            <a:r>
              <a:rPr lang="en-US" dirty="0">
                <a:latin typeface="Courier" pitchFamily="2" charset="0"/>
              </a:rPr>
              <a:t>you’re bored):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to the CC</a:t>
            </a:r>
          </a:p>
          <a:p>
            <a:pPr marL="915988" indent="0">
              <a:buNone/>
            </a:pP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8961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4237AF-5DBC-F49A-E640-962AFB42F10C}"/>
              </a:ext>
            </a:extLst>
          </p:cNvPr>
          <p:cNvSpPr txBox="1"/>
          <p:nvPr/>
        </p:nvSpPr>
        <p:spPr>
          <a:xfrm>
            <a:off x="3711848" y="117693"/>
            <a:ext cx="774504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Work with someone near you to </a:t>
            </a:r>
          </a:p>
          <a:p>
            <a:pPr marL="742950" indent="-742950">
              <a:buAutoNum type="arabicParenBoth"/>
            </a:pPr>
            <a:r>
              <a:rPr lang="en-US" sz="3600" dirty="0"/>
              <a:t>write a (tiny!) program that uses chained conditionals </a:t>
            </a:r>
          </a:p>
          <a:p>
            <a:pPr lvl="1"/>
            <a:r>
              <a:rPr lang="en-US" sz="3600" dirty="0"/>
              <a:t>		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if-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elif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-else</a:t>
            </a:r>
          </a:p>
          <a:p>
            <a:pPr marL="742950" indent="-742950">
              <a:buAutoNum type="arabicParenBoth"/>
            </a:pPr>
            <a:r>
              <a:rPr lang="en-US" sz="3600" dirty="0"/>
              <a:t>write a (tiny!) program that uses a nested conditional</a:t>
            </a:r>
          </a:p>
          <a:p>
            <a:pPr lvl="1"/>
            <a:r>
              <a:rPr lang="en-US" sz="3600" dirty="0"/>
              <a:t>	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if</a:t>
            </a:r>
          </a:p>
          <a:p>
            <a:pPr lvl="2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if-else</a:t>
            </a:r>
          </a:p>
          <a:p>
            <a:pPr marL="742950" indent="-742950">
              <a:buAutoNum type="arabicParenBoth"/>
            </a:pPr>
            <a:r>
              <a:rPr lang="en-US" sz="3600" dirty="0"/>
              <a:t>write a (tiny!) program that uses simultaneous conditions</a:t>
            </a:r>
          </a:p>
          <a:p>
            <a:pPr lvl="1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if __ and __</a:t>
            </a:r>
          </a:p>
          <a:p>
            <a:pPr lvl="1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if __ or __</a:t>
            </a:r>
          </a:p>
        </p:txBody>
      </p:sp>
    </p:spTree>
    <p:extLst>
      <p:ext uri="{BB962C8B-B14F-4D97-AF65-F5344CB8AC3E}">
        <p14:creationId xmlns:p14="http://schemas.microsoft.com/office/powerpoint/2010/main" val="3566943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74319-103B-0046-8E32-67D7B421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6A496-85A8-4E43-8EBA-3628348F6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How is information represented </a:t>
            </a:r>
          </a:p>
          <a:p>
            <a:pPr marL="0" indent="0" algn="ctr">
              <a:buNone/>
            </a:pPr>
            <a:r>
              <a:rPr lang="en-US" sz="2800" dirty="0"/>
              <a:t>using </a:t>
            </a:r>
            <a:r>
              <a:rPr lang="en-US" sz="2800" b="1" dirty="0"/>
              <a:t>electricity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13971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9E0561F-8E0A-EB4F-8E79-584129C56717}"/>
              </a:ext>
            </a:extLst>
          </p:cNvPr>
          <p:cNvSpPr/>
          <p:nvPr/>
        </p:nvSpPr>
        <p:spPr>
          <a:xfrm>
            <a:off x="3669324" y="3066690"/>
            <a:ext cx="7962181" cy="724619"/>
          </a:xfrm>
          <a:prstGeom prst="rect">
            <a:avLst/>
          </a:prstGeom>
          <a:solidFill>
            <a:srgbClr val="00347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88AAD-20C5-4045-8582-4F0D5FD0F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wire: a “bit”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F8568E4-50AF-5C4E-88D5-8E9EEF5A709E}"/>
              </a:ext>
            </a:extLst>
          </p:cNvPr>
          <p:cNvCxnSpPr/>
          <p:nvPr/>
        </p:nvCxnSpPr>
        <p:spPr>
          <a:xfrm>
            <a:off x="3669324" y="3066689"/>
            <a:ext cx="7962181" cy="0"/>
          </a:xfrm>
          <a:prstGeom prst="line">
            <a:avLst/>
          </a:prstGeom>
          <a:ln w="76200"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447621C-712E-3245-8480-E5C177BD913D}"/>
              </a:ext>
            </a:extLst>
          </p:cNvPr>
          <p:cNvCxnSpPr/>
          <p:nvPr/>
        </p:nvCxnSpPr>
        <p:spPr>
          <a:xfrm>
            <a:off x="3669324" y="3822938"/>
            <a:ext cx="7962181" cy="0"/>
          </a:xfrm>
          <a:prstGeom prst="line">
            <a:avLst/>
          </a:prstGeom>
          <a:ln w="76200"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3DF10D-E03D-5A4C-94B7-6605541F3644}"/>
              </a:ext>
            </a:extLst>
          </p:cNvPr>
          <p:cNvGrpSpPr/>
          <p:nvPr/>
        </p:nvGrpSpPr>
        <p:grpSpPr>
          <a:xfrm>
            <a:off x="3703830" y="3249643"/>
            <a:ext cx="7720656" cy="379562"/>
            <a:chOff x="491707" y="3236705"/>
            <a:chExt cx="7720656" cy="379562"/>
          </a:xfrm>
        </p:grpSpPr>
        <p:sp>
          <p:nvSpPr>
            <p:cNvPr id="7" name="Lightning Bolt 6">
              <a:extLst>
                <a:ext uri="{FF2B5EF4-FFF2-40B4-BE49-F238E27FC236}">
                  <a16:creationId xmlns:a16="http://schemas.microsoft.com/office/drawing/2014/main" id="{B6C16996-F47F-5941-9C2E-75BE1580AB16}"/>
                </a:ext>
              </a:extLst>
            </p:cNvPr>
            <p:cNvSpPr/>
            <p:nvPr/>
          </p:nvSpPr>
          <p:spPr>
            <a:xfrm>
              <a:off x="491707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Lightning Bolt 7">
              <a:extLst>
                <a:ext uri="{FF2B5EF4-FFF2-40B4-BE49-F238E27FC236}">
                  <a16:creationId xmlns:a16="http://schemas.microsoft.com/office/drawing/2014/main" id="{DAFFB849-27AA-584C-AD0F-BBFD22514450}"/>
                </a:ext>
              </a:extLst>
            </p:cNvPr>
            <p:cNvSpPr/>
            <p:nvPr/>
          </p:nvSpPr>
          <p:spPr>
            <a:xfrm>
              <a:off x="1050434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Lightning Bolt 8">
              <a:extLst>
                <a:ext uri="{FF2B5EF4-FFF2-40B4-BE49-F238E27FC236}">
                  <a16:creationId xmlns:a16="http://schemas.microsoft.com/office/drawing/2014/main" id="{EF800B39-0C22-A045-8407-84A5B2EB5427}"/>
                </a:ext>
              </a:extLst>
            </p:cNvPr>
            <p:cNvSpPr/>
            <p:nvPr/>
          </p:nvSpPr>
          <p:spPr>
            <a:xfrm>
              <a:off x="1609161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Lightning Bolt 9">
              <a:extLst>
                <a:ext uri="{FF2B5EF4-FFF2-40B4-BE49-F238E27FC236}">
                  <a16:creationId xmlns:a16="http://schemas.microsoft.com/office/drawing/2014/main" id="{5D85B3A1-059C-CB48-B27C-7728DBA7C32A}"/>
                </a:ext>
              </a:extLst>
            </p:cNvPr>
            <p:cNvSpPr/>
            <p:nvPr/>
          </p:nvSpPr>
          <p:spPr>
            <a:xfrm>
              <a:off x="2167888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ightning Bolt 10">
              <a:extLst>
                <a:ext uri="{FF2B5EF4-FFF2-40B4-BE49-F238E27FC236}">
                  <a16:creationId xmlns:a16="http://schemas.microsoft.com/office/drawing/2014/main" id="{0976DC4B-2A95-C64B-AE3C-50C9F431FA19}"/>
                </a:ext>
              </a:extLst>
            </p:cNvPr>
            <p:cNvSpPr/>
            <p:nvPr/>
          </p:nvSpPr>
          <p:spPr>
            <a:xfrm>
              <a:off x="2726615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Lightning Bolt 11">
              <a:extLst>
                <a:ext uri="{FF2B5EF4-FFF2-40B4-BE49-F238E27FC236}">
                  <a16:creationId xmlns:a16="http://schemas.microsoft.com/office/drawing/2014/main" id="{9645ED11-8541-7E4F-9B79-F8EB7DAE4528}"/>
                </a:ext>
              </a:extLst>
            </p:cNvPr>
            <p:cNvSpPr/>
            <p:nvPr/>
          </p:nvSpPr>
          <p:spPr>
            <a:xfrm>
              <a:off x="3285342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Lightning Bolt 12">
              <a:extLst>
                <a:ext uri="{FF2B5EF4-FFF2-40B4-BE49-F238E27FC236}">
                  <a16:creationId xmlns:a16="http://schemas.microsoft.com/office/drawing/2014/main" id="{61E46B43-4A19-DA44-BEAA-19B604DA99E1}"/>
                </a:ext>
              </a:extLst>
            </p:cNvPr>
            <p:cNvSpPr/>
            <p:nvPr/>
          </p:nvSpPr>
          <p:spPr>
            <a:xfrm>
              <a:off x="3844069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Lightning Bolt 13">
              <a:extLst>
                <a:ext uri="{FF2B5EF4-FFF2-40B4-BE49-F238E27FC236}">
                  <a16:creationId xmlns:a16="http://schemas.microsoft.com/office/drawing/2014/main" id="{426501A4-3DFF-3845-ABE6-CBF73EE93154}"/>
                </a:ext>
              </a:extLst>
            </p:cNvPr>
            <p:cNvSpPr/>
            <p:nvPr/>
          </p:nvSpPr>
          <p:spPr>
            <a:xfrm>
              <a:off x="4402796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ightning Bolt 14">
              <a:extLst>
                <a:ext uri="{FF2B5EF4-FFF2-40B4-BE49-F238E27FC236}">
                  <a16:creationId xmlns:a16="http://schemas.microsoft.com/office/drawing/2014/main" id="{22AC95B1-25B5-9E43-B087-B2CD00D0B11D}"/>
                </a:ext>
              </a:extLst>
            </p:cNvPr>
            <p:cNvSpPr/>
            <p:nvPr/>
          </p:nvSpPr>
          <p:spPr>
            <a:xfrm>
              <a:off x="4961523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Lightning Bolt 15">
              <a:extLst>
                <a:ext uri="{FF2B5EF4-FFF2-40B4-BE49-F238E27FC236}">
                  <a16:creationId xmlns:a16="http://schemas.microsoft.com/office/drawing/2014/main" id="{87E24859-A0D6-6B42-8D98-43F5D72393CE}"/>
                </a:ext>
              </a:extLst>
            </p:cNvPr>
            <p:cNvSpPr/>
            <p:nvPr/>
          </p:nvSpPr>
          <p:spPr>
            <a:xfrm>
              <a:off x="5520250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Lightning Bolt 16">
              <a:extLst>
                <a:ext uri="{FF2B5EF4-FFF2-40B4-BE49-F238E27FC236}">
                  <a16:creationId xmlns:a16="http://schemas.microsoft.com/office/drawing/2014/main" id="{E61FF4FD-0982-3F48-AC30-45F6C9AF0493}"/>
                </a:ext>
              </a:extLst>
            </p:cNvPr>
            <p:cNvSpPr/>
            <p:nvPr/>
          </p:nvSpPr>
          <p:spPr>
            <a:xfrm>
              <a:off x="6078977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Lightning Bolt 17">
              <a:extLst>
                <a:ext uri="{FF2B5EF4-FFF2-40B4-BE49-F238E27FC236}">
                  <a16:creationId xmlns:a16="http://schemas.microsoft.com/office/drawing/2014/main" id="{D3BDD9EF-74AF-1B4F-84DE-65BE895771A0}"/>
                </a:ext>
              </a:extLst>
            </p:cNvPr>
            <p:cNvSpPr/>
            <p:nvPr/>
          </p:nvSpPr>
          <p:spPr>
            <a:xfrm>
              <a:off x="6637704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Lightning Bolt 18">
              <a:extLst>
                <a:ext uri="{FF2B5EF4-FFF2-40B4-BE49-F238E27FC236}">
                  <a16:creationId xmlns:a16="http://schemas.microsoft.com/office/drawing/2014/main" id="{5811793B-6FD2-104E-82CE-120AF7C2F1E6}"/>
                </a:ext>
              </a:extLst>
            </p:cNvPr>
            <p:cNvSpPr/>
            <p:nvPr/>
          </p:nvSpPr>
          <p:spPr>
            <a:xfrm>
              <a:off x="7196431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Lightning Bolt 19">
              <a:extLst>
                <a:ext uri="{FF2B5EF4-FFF2-40B4-BE49-F238E27FC236}">
                  <a16:creationId xmlns:a16="http://schemas.microsoft.com/office/drawing/2014/main" id="{0F1F29F6-00B6-DD49-B986-44A909D86219}"/>
                </a:ext>
              </a:extLst>
            </p:cNvPr>
            <p:cNvSpPr/>
            <p:nvPr/>
          </p:nvSpPr>
          <p:spPr>
            <a:xfrm>
              <a:off x="7755163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903C07E-0465-BA45-A585-629722C7550F}"/>
              </a:ext>
            </a:extLst>
          </p:cNvPr>
          <p:cNvSpPr txBox="1"/>
          <p:nvPr/>
        </p:nvSpPr>
        <p:spPr>
          <a:xfrm>
            <a:off x="6983268" y="2298962"/>
            <a:ext cx="1418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“off”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3A594F-83F5-A843-8F4B-2C64A3410342}"/>
              </a:ext>
            </a:extLst>
          </p:cNvPr>
          <p:cNvSpPr txBox="1"/>
          <p:nvPr/>
        </p:nvSpPr>
        <p:spPr>
          <a:xfrm>
            <a:off x="7106699" y="3950560"/>
            <a:ext cx="1172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“on”</a:t>
            </a:r>
          </a:p>
        </p:txBody>
      </p:sp>
    </p:spTree>
    <p:extLst>
      <p:ext uri="{BB962C8B-B14F-4D97-AF65-F5344CB8AC3E}">
        <p14:creationId xmlns:p14="http://schemas.microsoft.com/office/powerpoint/2010/main" val="65941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D80F3-DC10-194C-9C20-F91BCF9AD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 and </a:t>
            </a:r>
            <a:r>
              <a:rPr lang="en-US" dirty="0" err="1"/>
              <a:t>booleans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7FC29-D263-8A44-B0C4-6F256820F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Bits</a:t>
            </a:r>
            <a:r>
              <a:rPr lang="en-US" sz="2800" dirty="0"/>
              <a:t>: 0 and 1</a:t>
            </a:r>
          </a:p>
          <a:p>
            <a:r>
              <a:rPr lang="en-US" sz="2800" b="1" dirty="0"/>
              <a:t>Boolean values</a:t>
            </a:r>
            <a:r>
              <a:rPr lang="en-US" sz="2800" dirty="0"/>
              <a:t>: </a:t>
            </a:r>
            <a:r>
              <a:rPr lang="en-US" sz="2800" b="1" dirty="0">
                <a:latin typeface="Courier" pitchFamily="2" charset="0"/>
              </a:rPr>
              <a:t>True</a:t>
            </a:r>
            <a:r>
              <a:rPr lang="en-US" sz="2800" dirty="0"/>
              <a:t> and </a:t>
            </a:r>
            <a:r>
              <a:rPr lang="en-US" sz="2800" b="1" dirty="0">
                <a:latin typeface="Courier" pitchFamily="2" charset="0"/>
              </a:rPr>
              <a:t>False</a:t>
            </a:r>
          </a:p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Boolean switches</a:t>
            </a:r>
            <a:r>
              <a:rPr lang="en-US" sz="2800" dirty="0"/>
              <a:t>: imagine a world where every decision has a binary choice:</a:t>
            </a:r>
          </a:p>
          <a:p>
            <a:endParaRPr lang="en-US" sz="2800" dirty="0"/>
          </a:p>
          <a:p>
            <a:pPr marL="1381125" indent="0">
              <a:buNone/>
            </a:pPr>
            <a:r>
              <a:rPr lang="en-US" sz="2800" b="1" dirty="0"/>
              <a:t>Go out</a:t>
            </a:r>
            <a:r>
              <a:rPr lang="en-US" sz="2800" dirty="0"/>
              <a:t> or </a:t>
            </a:r>
            <a:r>
              <a:rPr lang="en-US" sz="2800" b="1" dirty="0"/>
              <a:t>stay in</a:t>
            </a:r>
            <a:r>
              <a:rPr lang="en-US" sz="2800" dirty="0"/>
              <a:t>?</a:t>
            </a:r>
          </a:p>
          <a:p>
            <a:pPr marL="1381125" indent="0">
              <a:buNone/>
            </a:pPr>
            <a:r>
              <a:rPr lang="en-US" sz="2800" b="1" dirty="0"/>
              <a:t>Walk</a:t>
            </a:r>
            <a:r>
              <a:rPr lang="en-US" sz="2800" dirty="0"/>
              <a:t> or </a:t>
            </a:r>
            <a:r>
              <a:rPr lang="en-US" sz="2800" b="1" dirty="0"/>
              <a:t>take the car</a:t>
            </a:r>
            <a:r>
              <a:rPr lang="en-US" sz="2800" dirty="0"/>
              <a:t>?</a:t>
            </a:r>
          </a:p>
          <a:p>
            <a:pPr marL="1381125" indent="0">
              <a:buNone/>
            </a:pPr>
            <a:r>
              <a:rPr lang="en-US" sz="2800" b="1" dirty="0"/>
              <a:t>Cats</a:t>
            </a:r>
            <a:r>
              <a:rPr lang="en-US" sz="2800" dirty="0"/>
              <a:t> or </a:t>
            </a:r>
            <a:r>
              <a:rPr lang="en-US" sz="2800" b="1" dirty="0"/>
              <a:t>Dogs</a:t>
            </a:r>
            <a:r>
              <a:rPr lang="en-US" sz="2800" dirty="0"/>
              <a:t>?</a:t>
            </a:r>
          </a:p>
          <a:p>
            <a:endParaRPr lang="en-US" sz="2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8564E82-F572-0243-BEDA-76F3BFCB7182}"/>
              </a:ext>
            </a:extLst>
          </p:cNvPr>
          <p:cNvGrpSpPr/>
          <p:nvPr/>
        </p:nvGrpSpPr>
        <p:grpSpPr>
          <a:xfrm>
            <a:off x="7293661" y="3424428"/>
            <a:ext cx="4789483" cy="3383461"/>
            <a:chOff x="4093260" y="3333023"/>
            <a:chExt cx="4789483" cy="338346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A95F6DA-7855-6A4E-9043-861D131B0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97336" y="3333023"/>
              <a:ext cx="2985407" cy="3383461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F6B03ED-E2BC-F344-9428-90EAB04D01D8}"/>
                </a:ext>
              </a:extLst>
            </p:cNvPr>
            <p:cNvGrpSpPr/>
            <p:nvPr/>
          </p:nvGrpSpPr>
          <p:grpSpPr>
            <a:xfrm>
              <a:off x="4093260" y="5363242"/>
              <a:ext cx="2434413" cy="1254602"/>
              <a:chOff x="1492047" y="6006096"/>
              <a:chExt cx="2434413" cy="125460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A00C34-F14E-E240-98C1-5B5B24570AC7}"/>
                  </a:ext>
                </a:extLst>
              </p:cNvPr>
              <p:cNvSpPr txBox="1"/>
              <p:nvPr/>
            </p:nvSpPr>
            <p:spPr>
              <a:xfrm>
                <a:off x="1492047" y="6373514"/>
                <a:ext cx="160813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3470"/>
                    </a:solidFill>
                    <a:latin typeface="Arial" panose="020B0604020202020204" pitchFamily="34" charset="0"/>
                    <a:cs typeface="Arial" panose="020B0604020202020204" pitchFamily="34" charset="0"/>
                    <a:hlinkClick r:id="rId3"/>
                  </a:rPr>
                  <a:t>George Boole</a:t>
                </a:r>
                <a:endPara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dirty="0">
                    <a:solidFill>
                      <a:srgbClr val="00347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1815 - 1864</a:t>
                </a:r>
              </a:p>
            </p:txBody>
          </p:sp>
          <p:sp>
            <p:nvSpPr>
              <p:cNvPr id="9" name="Circular Arrow 8">
                <a:extLst>
                  <a:ext uri="{FF2B5EF4-FFF2-40B4-BE49-F238E27FC236}">
                    <a16:creationId xmlns:a16="http://schemas.microsoft.com/office/drawing/2014/main" id="{B6317B0F-E998-2248-8609-CBCB846782FF}"/>
                  </a:ext>
                </a:extLst>
              </p:cNvPr>
              <p:cNvSpPr/>
              <p:nvPr/>
            </p:nvSpPr>
            <p:spPr>
              <a:xfrm rot="5400000" flipH="1" flipV="1">
                <a:off x="2668822" y="6003059"/>
                <a:ext cx="1254602" cy="1260675"/>
              </a:xfrm>
              <a:prstGeom prst="circularArrow">
                <a:avLst>
                  <a:gd name="adj1" fmla="val 1411"/>
                  <a:gd name="adj2" fmla="val 1090850"/>
                  <a:gd name="adj3" fmla="val 20880751"/>
                  <a:gd name="adj4" fmla="val 18061812"/>
                  <a:gd name="adj5" fmla="val 5971"/>
                </a:avLst>
              </a:prstGeom>
              <a:solidFill>
                <a:srgbClr val="003470"/>
              </a:solidFill>
              <a:ln cap="rnd">
                <a:solidFill>
                  <a:srgbClr val="00347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60498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 far</a:t>
            </a:r>
            <a:r>
              <a:rPr lang="en-US" dirty="0"/>
              <a:t>: linear programs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98899" y="848220"/>
            <a:ext cx="7471173" cy="5603380"/>
          </a:xfrm>
        </p:spPr>
      </p:pic>
    </p:spTree>
    <p:extLst>
      <p:ext uri="{BB962C8B-B14F-4D97-AF65-F5344CB8AC3E}">
        <p14:creationId xmlns:p14="http://schemas.microsoft.com/office/powerpoint/2010/main" val="3196212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we need to make a </a:t>
            </a:r>
            <a:r>
              <a:rPr lang="en-US" b="1" dirty="0"/>
              <a:t>choice</a:t>
            </a:r>
            <a:r>
              <a:rPr lang="en-US" dirty="0"/>
              <a:t>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7599" y="619620"/>
            <a:ext cx="7742107" cy="5806580"/>
          </a:xfrm>
        </p:spPr>
      </p:pic>
    </p:spTree>
    <p:extLst>
      <p:ext uri="{BB962C8B-B14F-4D97-AF65-F5344CB8AC3E}">
        <p14:creationId xmlns:p14="http://schemas.microsoft.com/office/powerpoint/2010/main" val="3361363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Booleans</a:t>
            </a:r>
            <a:r>
              <a:rPr lang="en-US" dirty="0"/>
              <a:t> to the rescue!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5701" y="494602"/>
            <a:ext cx="7825062" cy="5868796"/>
          </a:xfrm>
        </p:spPr>
      </p:pic>
    </p:spTree>
    <p:extLst>
      <p:ext uri="{BB962C8B-B14F-4D97-AF65-F5344CB8AC3E}">
        <p14:creationId xmlns:p14="http://schemas.microsoft.com/office/powerpoint/2010/main" val="62570705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609</TotalTime>
  <Words>1454</Words>
  <Application>Microsoft Macintosh PowerPoint</Application>
  <PresentationFormat>Widescreen</PresentationFormat>
  <Paragraphs>262</Paragraphs>
  <Slides>35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Calibri</vt:lpstr>
      <vt:lpstr>Consolas</vt:lpstr>
      <vt:lpstr>Corbel</vt:lpstr>
      <vt:lpstr>Courier</vt:lpstr>
      <vt:lpstr>Helvetica</vt:lpstr>
      <vt:lpstr>Wingdings 2</vt:lpstr>
      <vt:lpstr>Frame</vt:lpstr>
      <vt:lpstr>Why Does My Computer Do That? Intro to Coding with Python– Conditionals</vt:lpstr>
      <vt:lpstr>Plan for Today</vt:lpstr>
      <vt:lpstr>15-minute exercise: dollars and cents</vt:lpstr>
      <vt:lpstr>RECAP</vt:lpstr>
      <vt:lpstr>One wire: a “bit”</vt:lpstr>
      <vt:lpstr>Bits and booleans</vt:lpstr>
      <vt:lpstr>So far: linear programs</vt:lpstr>
      <vt:lpstr>What if we need to make a choice?</vt:lpstr>
      <vt:lpstr>Booleans to the rescue!</vt:lpstr>
      <vt:lpstr>Booleans to the rescue!</vt:lpstr>
      <vt:lpstr>Just one problem: how do we write it?</vt:lpstr>
      <vt:lpstr>We can only type one line at a time...</vt:lpstr>
      <vt:lpstr>What we want to say</vt:lpstr>
      <vt:lpstr>What we have to work with</vt:lpstr>
      <vt:lpstr>Real life examples (pseudocode)</vt:lpstr>
      <vt:lpstr>Real life examples (pseudocode)</vt:lpstr>
      <vt:lpstr>Real life example (change machine)</vt:lpstr>
      <vt:lpstr>Real life example (change machine)</vt:lpstr>
      <vt:lpstr>Real life example (change machine)</vt:lpstr>
      <vt:lpstr>Real life example (change machine)</vt:lpstr>
      <vt:lpstr>Relational operators</vt:lpstr>
      <vt:lpstr>PowerPoint Presentation</vt:lpstr>
      <vt:lpstr>Multiple conditions</vt:lpstr>
      <vt:lpstr>Sequential if statements are independent</vt:lpstr>
      <vt:lpstr>Sequential if statements are independent</vt:lpstr>
      <vt:lpstr>Sequential if statements are independent</vt:lpstr>
      <vt:lpstr>Sequential if statements are independent</vt:lpstr>
      <vt:lpstr>The else refers only to the nearest if</vt:lpstr>
      <vt:lpstr>To chain multiple “checks” together: elif</vt:lpstr>
      <vt:lpstr>PowerPoint Presentation</vt:lpstr>
      <vt:lpstr>Remember: order matters!</vt:lpstr>
      <vt:lpstr>PowerPoint Presentation</vt:lpstr>
      <vt:lpstr>Nested conditions</vt:lpstr>
      <vt:lpstr>Simultaneous conditions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</cp:lastModifiedBy>
  <cp:revision>21</cp:revision>
  <cp:lastPrinted>2023-09-20T18:32:45Z</cp:lastPrinted>
  <dcterms:created xsi:type="dcterms:W3CDTF">2023-08-03T18:49:17Z</dcterms:created>
  <dcterms:modified xsi:type="dcterms:W3CDTF">2023-09-22T14:12:02Z</dcterms:modified>
</cp:coreProperties>
</file>

<file path=docProps/thumbnail.jpeg>
</file>